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embeddedFontLst>
    <p:embeddedFont>
      <p:font typeface="Play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1" roundtripDataSignature="AMtx7miL6NPS//k+XHRLZKDKJu8nDb+7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customschemas.google.com/relationships/presentationmetadata" Target="metadata"/><Relationship Id="rId10" Type="http://schemas.openxmlformats.org/officeDocument/2006/relationships/font" Target="fonts/Play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18621"/>
          <a:stretch/>
        </p:blipFill>
        <p:spPr>
          <a:xfrm>
            <a:off x="405754" y="405754"/>
            <a:ext cx="17476493" cy="94754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87779" y="3572631"/>
            <a:ext cx="15112442" cy="1974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AMERICAN DESIGN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2397276" y="5905379"/>
            <a:ext cx="1349344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DESIGN YOUR LIFE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"/>
          <p:cNvGrpSpPr/>
          <p:nvPr/>
        </p:nvGrpSpPr>
        <p:grpSpPr>
          <a:xfrm>
            <a:off x="0" y="-144661"/>
            <a:ext cx="5455087" cy="10431661"/>
            <a:chOff x="0" y="-38100"/>
            <a:chExt cx="1436731" cy="2747433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1436731" cy="2709333"/>
            </a:xfrm>
            <a:custGeom>
              <a:rect b="b" l="l" r="r" t="t"/>
              <a:pathLst>
                <a:path extrusionOk="0" h="2709333" w="1436731">
                  <a:moveTo>
                    <a:pt x="0" y="0"/>
                  </a:moveTo>
                  <a:lnTo>
                    <a:pt x="1436731" y="0"/>
                  </a:lnTo>
                  <a:lnTo>
                    <a:pt x="14367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</p:sp>
        <p:sp>
          <p:nvSpPr>
            <p:cNvPr id="93" name="Google Shape;93;p2"/>
            <p:cNvSpPr txBox="1"/>
            <p:nvPr/>
          </p:nvSpPr>
          <p:spPr>
            <a:xfrm>
              <a:off x="0" y="-38100"/>
              <a:ext cx="143673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26498" r="18667" t="0"/>
          <a:stretch/>
        </p:blipFill>
        <p:spPr>
          <a:xfrm>
            <a:off x="1824999" y="1028700"/>
            <a:ext cx="802243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16830499" y="8829499"/>
            <a:ext cx="428801" cy="428801"/>
          </a:xfrm>
          <a:custGeom>
            <a:rect b="b" l="l" r="r" t="t"/>
            <a:pathLst>
              <a:path extrusionOk="0" h="428801" w="428801">
                <a:moveTo>
                  <a:pt x="0" y="0"/>
                </a:moveTo>
                <a:lnTo>
                  <a:pt x="428801" y="0"/>
                </a:lnTo>
                <a:lnTo>
                  <a:pt x="428801" y="428801"/>
                </a:lnTo>
                <a:lnTo>
                  <a:pt x="0" y="42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-5400000">
            <a:off x="2714726" y="7958908"/>
            <a:ext cx="406635" cy="1620648"/>
          </a:xfrm>
          <a:custGeom>
            <a:rect b="b" l="l" r="r" t="t"/>
            <a:pathLst>
              <a:path extrusionOk="0" h="1620648" w="406635">
                <a:moveTo>
                  <a:pt x="0" y="0"/>
                </a:moveTo>
                <a:lnTo>
                  <a:pt x="406635" y="0"/>
                </a:lnTo>
                <a:lnTo>
                  <a:pt x="406635" y="1620648"/>
                </a:lnTo>
                <a:lnTo>
                  <a:pt x="0" y="1620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 txBox="1"/>
          <p:nvPr/>
        </p:nvSpPr>
        <p:spPr>
          <a:xfrm>
            <a:off x="10514832" y="1028700"/>
            <a:ext cx="698259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232323"/>
                </a:solidFill>
                <a:latin typeface="Play"/>
                <a:ea typeface="Play"/>
                <a:cs typeface="Play"/>
                <a:sym typeface="Play"/>
              </a:rPr>
              <a:t>AMERICAN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232323"/>
                </a:solidFill>
                <a:latin typeface="Play"/>
                <a:ea typeface="Play"/>
                <a:cs typeface="Play"/>
                <a:sym typeface="Play"/>
              </a:rPr>
              <a:t>DESIGN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0514832" y="4152900"/>
            <a:ext cx="6744468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Es una compañía importante de diseños de interiores para edificios modernos de Estados Unidos, la cual se especializa en realizar los interiores para otras compañías del rubro de tecnología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 rot="-5400000">
            <a:off x="-1370720" y="4932362"/>
            <a:ext cx="5125864" cy="422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www.reallygreatsite.com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3"/>
          <p:cNvGrpSpPr/>
          <p:nvPr/>
        </p:nvGrpSpPr>
        <p:grpSpPr>
          <a:xfrm>
            <a:off x="538703" y="332792"/>
            <a:ext cx="11006633" cy="9476755"/>
            <a:chOff x="0" y="-38100"/>
            <a:chExt cx="2898866" cy="2495935"/>
          </a:xfrm>
        </p:grpSpPr>
        <p:sp>
          <p:nvSpPr>
            <p:cNvPr id="105" name="Google Shape;105;p3"/>
            <p:cNvSpPr/>
            <p:nvPr/>
          </p:nvSpPr>
          <p:spPr>
            <a:xfrm>
              <a:off x="0" y="0"/>
              <a:ext cx="2898866" cy="2457835"/>
            </a:xfrm>
            <a:custGeom>
              <a:rect b="b" l="l" r="r" t="t"/>
              <a:pathLst>
                <a:path extrusionOk="0" h="2457835" w="2898866">
                  <a:moveTo>
                    <a:pt x="0" y="0"/>
                  </a:moveTo>
                  <a:lnTo>
                    <a:pt x="2898866" y="0"/>
                  </a:lnTo>
                  <a:lnTo>
                    <a:pt x="2898866" y="2457835"/>
                  </a:lnTo>
                  <a:lnTo>
                    <a:pt x="0" y="2457835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</p:sp>
        <p:sp>
          <p:nvSpPr>
            <p:cNvPr id="106" name="Google Shape;106;p3"/>
            <p:cNvSpPr txBox="1"/>
            <p:nvPr/>
          </p:nvSpPr>
          <p:spPr>
            <a:xfrm>
              <a:off x="0" y="-38100"/>
              <a:ext cx="2898866" cy="2495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37878" r="0" t="0"/>
          <a:stretch/>
        </p:blipFill>
        <p:spPr>
          <a:xfrm>
            <a:off x="10442842" y="1028700"/>
            <a:ext cx="6816458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16401874" y="8399214"/>
            <a:ext cx="428801" cy="428801"/>
          </a:xfrm>
          <a:custGeom>
            <a:rect b="b" l="l" r="r" t="t"/>
            <a:pathLst>
              <a:path extrusionOk="0" h="428801" w="428801">
                <a:moveTo>
                  <a:pt x="0" y="0"/>
                </a:moveTo>
                <a:lnTo>
                  <a:pt x="428801" y="0"/>
                </a:lnTo>
                <a:lnTo>
                  <a:pt x="428801" y="428802"/>
                </a:lnTo>
                <a:lnTo>
                  <a:pt x="0" y="42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3"/>
          <p:cNvSpPr/>
          <p:nvPr/>
        </p:nvSpPr>
        <p:spPr>
          <a:xfrm rot="-5400000">
            <a:off x="10239524" y="1366504"/>
            <a:ext cx="406635" cy="1620648"/>
          </a:xfrm>
          <a:custGeom>
            <a:rect b="b" l="l" r="r" t="t"/>
            <a:pathLst>
              <a:path extrusionOk="0" h="1620648" w="406635">
                <a:moveTo>
                  <a:pt x="0" y="0"/>
                </a:moveTo>
                <a:lnTo>
                  <a:pt x="406636" y="0"/>
                </a:lnTo>
                <a:lnTo>
                  <a:pt x="406636" y="1620648"/>
                </a:lnTo>
                <a:lnTo>
                  <a:pt x="0" y="1620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3"/>
          <p:cNvSpPr txBox="1"/>
          <p:nvPr/>
        </p:nvSpPr>
        <p:spPr>
          <a:xfrm>
            <a:off x="1444352" y="1425735"/>
            <a:ext cx="7493232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DISEÑOS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VACOTTO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1444352" y="5001525"/>
            <a:ext cx="3888021" cy="308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compañía le compró los diseños al famoso diseñador industrial italiano Martín Vacotto el cual tiene un conjunto enorme de elaborados muebles y estructuras de finísimo gusto</a:t>
            </a:r>
            <a:endParaRPr/>
          </a:p>
        </p:txBody>
      </p:sp>
      <p:cxnSp>
        <p:nvCxnSpPr>
          <p:cNvPr id="112" name="Google Shape;112;p3"/>
          <p:cNvCxnSpPr/>
          <p:nvPr/>
        </p:nvCxnSpPr>
        <p:spPr>
          <a:xfrm flipH="1" rot="10800000">
            <a:off x="1444352" y="4610261"/>
            <a:ext cx="8582838" cy="739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3"/>
          <p:cNvSpPr txBox="1"/>
          <p:nvPr/>
        </p:nvSpPr>
        <p:spPr>
          <a:xfrm>
            <a:off x="5943597" y="5001525"/>
            <a:ext cx="3888021" cy="308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problema que debemos resolver es que estos planos están en unidades métricas (centímetros) y las máquinas que usan los americanos están en unidades imperiales(pulgada)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39706" r="21110" t="0"/>
          <a:stretch/>
        </p:blipFill>
        <p:spPr>
          <a:xfrm>
            <a:off x="0" y="0"/>
            <a:ext cx="604596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4"/>
          <p:cNvGrpSpPr/>
          <p:nvPr/>
        </p:nvGrpSpPr>
        <p:grpSpPr>
          <a:xfrm>
            <a:off x="17259300" y="-144661"/>
            <a:ext cx="1028700" cy="10431661"/>
            <a:chOff x="0" y="-38100"/>
            <a:chExt cx="270933" cy="2747433"/>
          </a:xfrm>
        </p:grpSpPr>
        <p:sp>
          <p:nvSpPr>
            <p:cNvPr id="120" name="Google Shape;120;p4"/>
            <p:cNvSpPr/>
            <p:nvPr/>
          </p:nvSpPr>
          <p:spPr>
            <a:xfrm>
              <a:off x="0" y="0"/>
              <a:ext cx="270933" cy="2709333"/>
            </a:xfrm>
            <a:custGeom>
              <a:rect b="b" l="l" r="r" t="t"/>
              <a:pathLst>
                <a:path extrusionOk="0"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</p:sp>
        <p:sp>
          <p:nvSpPr>
            <p:cNvPr id="121" name="Google Shape;121;p4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4"/>
          <p:cNvSpPr/>
          <p:nvPr/>
        </p:nvSpPr>
        <p:spPr>
          <a:xfrm rot="-5400000">
            <a:off x="7349289" y="8189404"/>
            <a:ext cx="428801" cy="1708991"/>
          </a:xfrm>
          <a:custGeom>
            <a:rect b="b" l="l" r="r" t="t"/>
            <a:pathLst>
              <a:path extrusionOk="0" h="1708991" w="428801">
                <a:moveTo>
                  <a:pt x="0" y="0"/>
                </a:moveTo>
                <a:lnTo>
                  <a:pt x="428802" y="0"/>
                </a:lnTo>
                <a:lnTo>
                  <a:pt x="428802" y="1708991"/>
                </a:lnTo>
                <a:lnTo>
                  <a:pt x="0" y="1708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4"/>
          <p:cNvSpPr/>
          <p:nvPr/>
        </p:nvSpPr>
        <p:spPr>
          <a:xfrm>
            <a:off x="16163749" y="8829499"/>
            <a:ext cx="428801" cy="428801"/>
          </a:xfrm>
          <a:custGeom>
            <a:rect b="b" l="l" r="r" t="t"/>
            <a:pathLst>
              <a:path extrusionOk="0" h="428801" w="428801">
                <a:moveTo>
                  <a:pt x="0" y="0"/>
                </a:moveTo>
                <a:lnTo>
                  <a:pt x="428801" y="0"/>
                </a:lnTo>
                <a:lnTo>
                  <a:pt x="428801" y="428801"/>
                </a:lnTo>
                <a:lnTo>
                  <a:pt x="0" y="42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4"/>
          <p:cNvSpPr txBox="1"/>
          <p:nvPr/>
        </p:nvSpPr>
        <p:spPr>
          <a:xfrm>
            <a:off x="6709194" y="1200150"/>
            <a:ext cx="858283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232323"/>
                </a:solidFill>
                <a:latin typeface="Play"/>
                <a:ea typeface="Play"/>
                <a:cs typeface="Play"/>
                <a:sym typeface="Play"/>
              </a:rPr>
              <a:t>NOSOTROS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6709194" y="3707953"/>
            <a:ext cx="9883356" cy="2967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La compañía nos contrató para que le generemos un programa que convierta todas las unidades de centímetros a pulgadas de tal forma de que sus trabajadores eviten problemas de cálculo y pierdan inversiones millonarias en materiales o en modificar las máquinas para trabajar los planos originales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>
            <a:off x="6709195" y="3090970"/>
            <a:ext cx="1430147" cy="9525"/>
          </a:xfrm>
          <a:prstGeom prst="straightConnector1">
            <a:avLst/>
          </a:prstGeom>
          <a:noFill/>
          <a:ln cap="flat" cmpd="sng" w="19050">
            <a:solidFill>
              <a:srgbClr val="3B3C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